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0" r:id="rId5"/>
    <p:sldId id="262" r:id="rId6"/>
    <p:sldId id="271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537F-2FDC-4056-A2FB-7DD30EAEFE16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E998-15F8-40CB-818A-5018CF83D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73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82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56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704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188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557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26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42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64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098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609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066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BD20-DEEA-4D98-AD11-E1D05175A504}" type="datetimeFigureOut">
              <a:rPr lang="bg-BG" smtClean="0"/>
              <a:t>2.4.2018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E611-C51D-4A05-8E4B-8D478F314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20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vuYRVDPNWRNO5SwQiRre4g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mailto:roland.schneidt@web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image" Target="../media/image44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_03_2012\GRU_Elderly Games\Compendium\For printing\BG O1 Cover U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" y="255947"/>
            <a:ext cx="4477499" cy="6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3" y="271901"/>
            <a:ext cx="4495950" cy="646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9658" y="1268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b="1" i="0" u="none" strike="noStrike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МАТЕМАТИЧЕСКИ ИГРИ</a:t>
            </a:r>
          </a:p>
          <a:p>
            <a:pPr algn="ctr"/>
            <a:r>
              <a:rPr lang="bg-BG" sz="2000" b="1" i="0" u="none" strike="noStrike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РЪКОВОДСТВО ЗА ИНСТРУКТОРА</a:t>
            </a:r>
          </a:p>
          <a:p>
            <a:pPr algn="ctr"/>
            <a:r>
              <a:rPr lang="bg-BG" sz="2000" b="1" i="0" u="none" strike="noStrike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Игри и математика</a:t>
            </a:r>
          </a:p>
          <a:p>
            <a:pPr algn="ctr"/>
            <a:r>
              <a:rPr lang="bg-BG" sz="2000" b="1" i="0" u="none" strike="noStrike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обучение за възрастни</a:t>
            </a:r>
            <a:endParaRPr lang="bg-BG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05"/>
            <a:ext cx="7488832" cy="67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2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8032"/>
            <a:ext cx="772104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Website</a:t>
            </a:r>
            <a:r>
              <a:rPr lang="de-DE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de-DE" sz="1600" u="sng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www.math-games.eu</a:t>
            </a:r>
            <a:r>
              <a:rPr lang="de-DE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Link to the special Math-GAMES              YouTube Channel: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600" u="sng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https://</a:t>
            </a:r>
            <a:r>
              <a:rPr lang="en-GB" sz="1600" u="sng" dirty="0" err="1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www.youtube.com</a:t>
            </a:r>
            <a:r>
              <a:rPr lang="en-GB" sz="1600" u="sng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/channel/</a:t>
            </a:r>
            <a:r>
              <a:rPr lang="en-GB" sz="1600" u="sng" dirty="0" err="1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UCvuYRVDPNWRNO5SwQiRre4g</a:t>
            </a:r>
            <a:endParaRPr lang="bg-BG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Co-ordinator </a:t>
            </a:r>
            <a:r>
              <a:rPr lang="en-GB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of the Math-GAMES Project is Roland Schneidt: </a:t>
            </a:r>
            <a:r>
              <a:rPr lang="en-GB" sz="1400" u="sng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roland.schneidt@web.de</a:t>
            </a:r>
            <a:endParaRPr lang="bg-BG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81" y="1212793"/>
            <a:ext cx="5975453" cy="56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8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3"/>
          <a:stretch/>
        </p:blipFill>
        <p:spPr bwMode="auto">
          <a:xfrm>
            <a:off x="4320575" y="394758"/>
            <a:ext cx="576064" cy="17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88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25"/>
            <a:ext cx="9144000" cy="68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3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" y="44624"/>
            <a:ext cx="9000639" cy="675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7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34" y="764704"/>
            <a:ext cx="302433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Учете математиката, като играете</a:t>
            </a:r>
          </a:p>
          <a:p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70" y="769476"/>
            <a:ext cx="1080120" cy="9233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59"/>
            <a:ext cx="3527589" cy="6964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4777176" y="769476"/>
            <a:ext cx="41764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да използваме игри за развитие на математическите умения </a:t>
            </a:r>
            <a:endParaRPr lang="bg-BG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37" y="1810464"/>
            <a:ext cx="8795291" cy="5047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Повече от 13 % от жителите на Европа не могат да четат, пишат или смятат. По тази причина заявена цел на Европейския съюз е да поправи това положение. В тази среда е разположен  проектът  Math-GAMES.  Названието му казва всичко това</a:t>
            </a:r>
            <a:r>
              <a:rPr lang="bg-BG" sz="1400" b="1" i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„Математически игри – игри и математика в обучението за възрастни – компендиум, наръчник и курсове за обучение в изчислителни умения, основаващи се на игри (математическа грамотност)</a:t>
            </a:r>
            <a:r>
              <a:rPr lang="en-US" sz="1400" b="1" i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bg-BG" sz="1400" b="1" i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Книгите и подръчните материали на проекта като например представеният тук компендиум заедно с наръчника, които ще бъдат създадени, следва да дадат отговор, преведен на девет езика, на следните въпроси: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намалим броя на зле образованите възрастни хора, с цел да подпомогнем социалната интеграция и участието им в нашето общество?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увеличим инициативите за обучение на възрастни чрез използване на игри?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предложим  приспособени за техните нужди възможности за учене чрез игри?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 предоставим на възрастните информация за достъпа до образователни услуги за възрастни?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предпазим традиционните и известни игри от това да изчезнат?</a:t>
            </a:r>
          </a:p>
          <a:p>
            <a:pPr algn="just"/>
            <a:r>
              <a:rPr lang="bg-BG" sz="1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Авторите на този компендиум сега се надяват, че тези, които ще го ползват си доставят много радост играейки нашите игри, защото радостта ще ви помогне в ученето. Освен това авторите се надяват да помогнат в това повече хора да могат да прилагат основни математически съдържания чрез този компендиум. </a:t>
            </a:r>
          </a:p>
          <a:p>
            <a:endParaRPr lang="bg-BG" sz="1400" b="1" dirty="0" smtClean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g-BG" sz="1400" b="1" i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Роланд </a:t>
            </a:r>
            <a:r>
              <a:rPr lang="bg-BG" sz="1400" b="1" i="1" dirty="0" err="1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Шнейдт</a:t>
            </a:r>
            <a:r>
              <a:rPr lang="bg-BG" sz="1400" b="1" i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името на авторите, май 2016 </a:t>
            </a:r>
            <a:endParaRPr lang="bg-BG" sz="1400" b="1" i="1" dirty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1" y="620688"/>
            <a:ext cx="288032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Всеки има нужда от минимум компютърни познания. Изчисленията, като грамотността, са все по-необходими в много области на живота.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4072717"/>
            <a:ext cx="5150159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Всички обучаеми могат да постигнат успехи по математика, ако при обучението им се използват методи, които насърчават мотивацията и развитието на математически нагласи. Това означава всички обучаеми да се ангажират с предизвикателни и интересни математически задачи и всеки от тях да може да получи правилния вид подкрепа и насърчаване.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081" y="2817802"/>
            <a:ext cx="886399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g-BG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Математическите </a:t>
            </a:r>
            <a:r>
              <a:rPr lang="bg-BG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игри са един от най-успешните начини за разработване на математически нагласи.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81" y="4072716"/>
            <a:ext cx="3569823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увеличим стимулите за обучение на възрастни чрез използването на игри?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можем да предложим възможности за обучение, съобразени с индивидуалните интереси на обучаемите чрез използване на игри?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1062" y="620688"/>
            <a:ext cx="5841017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Особено при слабо образованите лица има дефицити в областта на редовното образование - мотивация, емоция, учебно поведение, както и при социализацията. Проучванията сочат, че 13 % от всички възрастни в Европа имат остра липса на знания по аритметика, а много от тях не могат да четат и пишат.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82" y="50833"/>
            <a:ext cx="88639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Използване на игри в обучението по математика</a:t>
            </a:r>
            <a:endParaRPr lang="bg-BG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3" y="3469467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62" y="3485237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26128" y="3487536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53" y="3464133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86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32" y="25303"/>
            <a:ext cx="29258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g-BG" b="1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Съдържание в картинки</a:t>
            </a:r>
          </a:p>
        </p:txBody>
      </p:sp>
      <p:pic>
        <p:nvPicPr>
          <p:cNvPr id="3" name="Bild 2" descr="muehlebret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907" y="617047"/>
            <a:ext cx="44894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852" y="624753"/>
            <a:ext cx="221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1.1 </a:t>
            </a:r>
            <a:r>
              <a:rPr lang="bg-BG" sz="1200" b="1" dirty="0"/>
              <a:t>Деветте танцьора</a:t>
            </a:r>
            <a:r>
              <a:rPr lang="en-GB" sz="1200" b="1" dirty="0"/>
              <a:t> (</a:t>
            </a:r>
            <a:r>
              <a:rPr lang="bg-BG" sz="1200" b="1" dirty="0"/>
              <a:t>Мил</a:t>
            </a:r>
            <a:r>
              <a:rPr lang="en-GB" sz="1200" b="1" dirty="0"/>
              <a:t>)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(</a:t>
            </a:r>
            <a:r>
              <a:rPr lang="bg-BG" sz="1200" dirty="0"/>
              <a:t>Игра върху дъска</a:t>
            </a:r>
            <a:r>
              <a:rPr lang="en-GB" sz="1200" dirty="0"/>
              <a:t>)</a:t>
            </a:r>
            <a:endParaRPr lang="bg-BG" sz="1200" dirty="0"/>
          </a:p>
        </p:txBody>
      </p:sp>
      <p:pic>
        <p:nvPicPr>
          <p:cNvPr id="5" name="Grafik 1073742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1" y="1097657"/>
            <a:ext cx="447675" cy="4235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706" y="1068992"/>
            <a:ext cx="1560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1.2 </a:t>
            </a:r>
            <a:r>
              <a:rPr lang="bg-BG" sz="1200" b="1" dirty="0"/>
              <a:t>Шашки</a:t>
            </a:r>
            <a:r>
              <a:rPr lang="en-GB" sz="1200" dirty="0"/>
              <a:t>         </a:t>
            </a:r>
            <a:br>
              <a:rPr lang="en-GB" sz="1200" dirty="0"/>
            </a:br>
            <a:r>
              <a:rPr lang="en-GB" sz="1200" dirty="0"/>
              <a:t>(</a:t>
            </a:r>
            <a:r>
              <a:rPr lang="bg-BG" sz="1200" dirty="0"/>
              <a:t>Игра върху дъска</a:t>
            </a:r>
          </a:p>
        </p:txBody>
      </p:sp>
      <p:pic>
        <p:nvPicPr>
          <p:cNvPr id="7" name="Grafik 107374200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6" y="1628800"/>
            <a:ext cx="421005" cy="4229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706" y="1597885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1.3 </a:t>
            </a:r>
            <a:r>
              <a:rPr lang="bg-BG" sz="1200" b="1" dirty="0"/>
              <a:t>ДаМат</a:t>
            </a:r>
            <a:r>
              <a:rPr lang="en-GB" sz="1200" dirty="0"/>
              <a:t>           </a:t>
            </a:r>
            <a:br>
              <a:rPr lang="en-GB" sz="1200" dirty="0"/>
            </a:br>
            <a:r>
              <a:rPr lang="en-GB" sz="1200" dirty="0"/>
              <a:t>(</a:t>
            </a:r>
            <a:r>
              <a:rPr lang="bg-BG" sz="1200" dirty="0"/>
              <a:t>Игра върху дъска</a:t>
            </a:r>
          </a:p>
        </p:txBody>
      </p:sp>
      <p:pic>
        <p:nvPicPr>
          <p:cNvPr id="12" name="Grafik 107374200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04" y="2195974"/>
            <a:ext cx="402590" cy="420370"/>
          </a:xfrm>
          <a:prstGeom prst="rect">
            <a:avLst/>
          </a:prstGeom>
        </p:spPr>
      </p:pic>
      <p:pic>
        <p:nvPicPr>
          <p:cNvPr id="13" name="Grafik 10737420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3" y="2777233"/>
            <a:ext cx="433070" cy="419100"/>
          </a:xfrm>
          <a:prstGeom prst="rect">
            <a:avLst/>
          </a:prstGeom>
        </p:spPr>
      </p:pic>
      <p:pic>
        <p:nvPicPr>
          <p:cNvPr id="14" name="Grafik 10737420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2" y="3284984"/>
            <a:ext cx="447675" cy="434340"/>
          </a:xfrm>
          <a:prstGeom prst="rect">
            <a:avLst/>
          </a:prstGeom>
        </p:spPr>
      </p:pic>
      <p:pic>
        <p:nvPicPr>
          <p:cNvPr id="15" name="Grafik 10737420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97" y="3887191"/>
            <a:ext cx="422910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0737420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2" y="4509119"/>
            <a:ext cx="448310" cy="431165"/>
          </a:xfrm>
          <a:prstGeom prst="rect">
            <a:avLst/>
          </a:prstGeom>
        </p:spPr>
      </p:pic>
      <p:pic>
        <p:nvPicPr>
          <p:cNvPr id="17" name="Grafik 107374201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586" y="4961456"/>
            <a:ext cx="447675" cy="422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565" y="5523969"/>
            <a:ext cx="447675" cy="4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97" y="6093296"/>
            <a:ext cx="431800" cy="42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how to play 2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33" y="258495"/>
            <a:ext cx="433070" cy="41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1073742000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037" y="837709"/>
            <a:ext cx="447675" cy="42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107374200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33" y="1340768"/>
            <a:ext cx="438785" cy="438785"/>
          </a:xfrm>
          <a:prstGeom prst="rect">
            <a:avLst/>
          </a:prstGeom>
        </p:spPr>
      </p:pic>
      <p:pic>
        <p:nvPicPr>
          <p:cNvPr id="23" name="Picture 22" descr="http://www.boulistenaute.com/uploads/img55081aa70de7a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592" y="1844824"/>
            <a:ext cx="438150" cy="421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3037" y="2420888"/>
            <a:ext cx="438785" cy="421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pSp>
        <p:nvGrpSpPr>
          <p:cNvPr id="25" name="Gruppieren 1073741996"/>
          <p:cNvGrpSpPr>
            <a:grpSpLocks/>
          </p:cNvGrpSpPr>
          <p:nvPr/>
        </p:nvGrpSpPr>
        <p:grpSpPr bwMode="auto">
          <a:xfrm>
            <a:off x="3577798" y="2924944"/>
            <a:ext cx="439738" cy="333897"/>
            <a:chOff x="0" y="5019"/>
            <a:chExt cx="19668" cy="18962"/>
          </a:xfrm>
        </p:grpSpPr>
        <p:pic>
          <p:nvPicPr>
            <p:cNvPr id="429" name="Picture 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19"/>
              <a:ext cx="19668" cy="1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59"/>
              <a:ext cx="19668" cy="12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Grafik 1073742014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/>
          <a:stretch/>
        </p:blipFill>
        <p:spPr bwMode="auto">
          <a:xfrm>
            <a:off x="3561341" y="3356992"/>
            <a:ext cx="457200" cy="4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Grafik 1073742017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37" y="3861048"/>
            <a:ext cx="436880" cy="421005"/>
          </a:xfrm>
          <a:prstGeom prst="rect">
            <a:avLst/>
          </a:prstGeom>
        </p:spPr>
      </p:pic>
      <p:pic>
        <p:nvPicPr>
          <p:cNvPr id="31" name="Grafik 107374202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84" y="4365104"/>
            <a:ext cx="438785" cy="432435"/>
          </a:xfrm>
          <a:prstGeom prst="rect">
            <a:avLst/>
          </a:prstGeom>
        </p:spPr>
      </p:pic>
      <p:pic>
        <p:nvPicPr>
          <p:cNvPr id="32" name="Εικόνα 1" descr="E:\Dropbox\Screenshots\chess1.pn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49" y="4869160"/>
            <a:ext cx="457835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Εικόνα 3" descr="Calculator diagram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340" y="5328198"/>
            <a:ext cx="438785" cy="436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584404" y="5952610"/>
            <a:ext cx="410210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5" name="Immagine 18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438150" cy="4222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6" name="Immagine 4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23" y="836712"/>
            <a:ext cx="438785" cy="4235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Grafik 1073742007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1406442"/>
            <a:ext cx="443865" cy="42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Grafik 1073742010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6723" y="1985154"/>
            <a:ext cx="413385" cy="421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Grafik 1073742012"/>
          <p:cNvPicPr/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3006" y="2564508"/>
            <a:ext cx="401320" cy="422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1 Imagen" descr="15-puzzle.svg.pn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11" y="3136647"/>
            <a:ext cx="422910" cy="440690"/>
          </a:xfrm>
          <a:prstGeom prst="rect">
            <a:avLst/>
          </a:prstGeom>
        </p:spPr>
      </p:pic>
      <p:pic>
        <p:nvPicPr>
          <p:cNvPr id="41" name="2 Imagen" descr="Baraja palos.jpg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49" y="3683356"/>
            <a:ext cx="410845" cy="422910"/>
          </a:xfrm>
          <a:prstGeom prst="rect">
            <a:avLst/>
          </a:prstGeom>
        </p:spPr>
      </p:pic>
      <p:pic>
        <p:nvPicPr>
          <p:cNvPr id="43" name="1 Imagen" descr="2000px-NimGame licencia libre [1024x768].png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39" y="4178962"/>
            <a:ext cx="417195" cy="417195"/>
          </a:xfrm>
          <a:prstGeom prst="rect">
            <a:avLst/>
          </a:prstGeom>
        </p:spPr>
      </p:pic>
      <p:pic>
        <p:nvPicPr>
          <p:cNvPr id="44" name="Bild 1" descr="okeynasiloynanir1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50" y="4719042"/>
            <a:ext cx="412115" cy="438150"/>
          </a:xfrm>
          <a:prstGeom prst="rect">
            <a:avLst/>
          </a:prstGeom>
          <a:noFill/>
        </p:spPr>
      </p:pic>
      <p:pic>
        <p:nvPicPr>
          <p:cNvPr id="45" name="Resim 15" descr="http://www.hamsihaber.com/images/haberler/obeziteye_karsi_sek_sek_oyun_tavsiyesi.jpg"/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93" y="5316061"/>
            <a:ext cx="412115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Grafik 1073742030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93" y="5962228"/>
            <a:ext cx="414020" cy="419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617413" y="5940945"/>
            <a:ext cx="206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10.3 Судоку      </a:t>
            </a:r>
          </a:p>
          <a:p>
            <a:r>
              <a:rPr lang="bg-BG" sz="1200" dirty="0" smtClean="0"/>
              <a:t>(Игра за рисуване)</a:t>
            </a:r>
            <a:endParaRPr lang="bg-BG" sz="1200" dirty="0"/>
          </a:p>
        </p:txBody>
      </p:sp>
      <p:sp>
        <p:nvSpPr>
          <p:cNvPr id="27" name="Rectangle 26"/>
          <p:cNvSpPr/>
          <p:nvPr/>
        </p:nvSpPr>
        <p:spPr>
          <a:xfrm>
            <a:off x="6617413" y="5316061"/>
            <a:ext cx="14266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/>
              <a:t>10.2</a:t>
            </a:r>
            <a:r>
              <a:rPr lang="bg-BG" sz="1200" dirty="0" smtClean="0"/>
              <a:t> </a:t>
            </a:r>
            <a:r>
              <a:rPr lang="bg-BG" sz="1200" b="1" dirty="0" smtClean="0"/>
              <a:t>Турска дама   </a:t>
            </a:r>
            <a:endParaRPr lang="en-US" sz="1200" b="1" dirty="0" smtClean="0"/>
          </a:p>
          <a:p>
            <a:r>
              <a:rPr lang="bg-BG" sz="1200" dirty="0" smtClean="0"/>
              <a:t>(Игра на открито</a:t>
            </a:r>
            <a:r>
              <a:rPr lang="ru-RU" dirty="0" smtClean="0"/>
              <a:t>)</a:t>
            </a:r>
            <a:endParaRPr lang="bg-BG" dirty="0"/>
          </a:p>
        </p:txBody>
      </p:sp>
      <p:sp>
        <p:nvSpPr>
          <p:cNvPr id="28" name="Rectangle 27"/>
          <p:cNvSpPr/>
          <p:nvPr/>
        </p:nvSpPr>
        <p:spPr>
          <a:xfrm>
            <a:off x="6620532" y="4730623"/>
            <a:ext cx="24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10.1 Игра О</a:t>
            </a:r>
            <a:r>
              <a:rPr lang="en-US" sz="1200" b="1" dirty="0" smtClean="0"/>
              <a:t>’</a:t>
            </a:r>
            <a:r>
              <a:rPr lang="bg-BG" sz="1200" b="1" dirty="0" smtClean="0"/>
              <a:t>кей  </a:t>
            </a:r>
            <a:r>
              <a:rPr lang="bg-BG" sz="1200" dirty="0" smtClean="0"/>
              <a:t>(Румикуб)</a:t>
            </a:r>
          </a:p>
          <a:p>
            <a:r>
              <a:rPr lang="bg-BG" sz="1200" dirty="0" smtClean="0"/>
              <a:t>(Игра върху дъска)</a:t>
            </a:r>
            <a:endParaRPr lang="bg-BG" sz="1200" dirty="0"/>
          </a:p>
        </p:txBody>
      </p:sp>
      <p:sp>
        <p:nvSpPr>
          <p:cNvPr id="47" name="Rectangle 46"/>
          <p:cNvSpPr/>
          <p:nvPr/>
        </p:nvSpPr>
        <p:spPr>
          <a:xfrm>
            <a:off x="6642666" y="4178962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9.3 НИМ     </a:t>
            </a:r>
          </a:p>
          <a:p>
            <a:r>
              <a:rPr lang="ru-RU" sz="1200" dirty="0"/>
              <a:t>(Игра с кибритени клечки)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52940" y="3719324"/>
            <a:ext cx="1735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9.2 Седем и половина</a:t>
            </a:r>
          </a:p>
          <a:p>
            <a:r>
              <a:rPr lang="ru-RU" sz="1200" dirty="0"/>
              <a:t>(Игра с карти)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14674" y="3136647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9.1 Игра на Петнайсет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85348" y="2621167"/>
            <a:ext cx="1692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8.3 Хоро             </a:t>
            </a:r>
          </a:p>
          <a:p>
            <a:r>
              <a:rPr lang="bg-BG" sz="1200" dirty="0"/>
              <a:t>(Румънски танц)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2175" y="1985154"/>
            <a:ext cx="1735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8.2 Скачане на въже </a:t>
            </a:r>
          </a:p>
          <a:p>
            <a:r>
              <a:rPr lang="ru-RU" sz="1200" dirty="0"/>
              <a:t>(Игра на открито)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659663" y="141264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8.</a:t>
            </a:r>
            <a:r>
              <a:rPr lang="en-US" sz="1200" b="1" dirty="0" smtClean="0"/>
              <a:t>1</a:t>
            </a:r>
            <a:r>
              <a:rPr lang="ru-RU" sz="1200" b="1" dirty="0" smtClean="0"/>
              <a:t> Пачи крак</a:t>
            </a:r>
            <a:endParaRPr lang="ru-RU" sz="1200" b="1" dirty="0"/>
          </a:p>
          <a:p>
            <a:r>
              <a:rPr lang="ru-RU" sz="1200" dirty="0"/>
              <a:t>(Игра </a:t>
            </a:r>
            <a:r>
              <a:rPr lang="ru-RU" sz="1200" dirty="0" smtClean="0"/>
              <a:t>със заплитане)</a:t>
            </a:r>
            <a:endParaRPr lang="ru-RU" sz="1200" dirty="0"/>
          </a:p>
        </p:txBody>
      </p:sp>
      <p:sp>
        <p:nvSpPr>
          <p:cNvPr id="58" name="Rectangle 57"/>
          <p:cNvSpPr/>
          <p:nvPr/>
        </p:nvSpPr>
        <p:spPr>
          <a:xfrm>
            <a:off x="6685348" y="817061"/>
            <a:ext cx="178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7.3 „Открадни” тестето </a:t>
            </a:r>
          </a:p>
          <a:p>
            <a:r>
              <a:rPr lang="bg-BG" sz="1200" dirty="0" smtClean="0"/>
              <a:t>(Игра с карти)</a:t>
            </a:r>
            <a:endParaRPr lang="bg-BG" sz="1200" dirty="0"/>
          </a:p>
        </p:txBody>
      </p:sp>
      <p:sp>
        <p:nvSpPr>
          <p:cNvPr id="59" name="Rectangle 58"/>
          <p:cNvSpPr/>
          <p:nvPr/>
        </p:nvSpPr>
        <p:spPr>
          <a:xfrm>
            <a:off x="6690485" y="312960"/>
            <a:ext cx="1735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7.2 Четири сезона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070493" y="5919663"/>
            <a:ext cx="178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7.1 Магически квадрат  </a:t>
            </a:r>
          </a:p>
          <a:p>
            <a:r>
              <a:rPr lang="ru-RU" sz="1200" dirty="0"/>
              <a:t>(Игра за рисуване)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02125" y="5360505"/>
            <a:ext cx="1880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6.3 Дама-калкулатор </a:t>
            </a:r>
          </a:p>
          <a:p>
            <a:r>
              <a:rPr lang="bg-BG" sz="1200" dirty="0" smtClean="0"/>
              <a:t>(Игра на открито)</a:t>
            </a:r>
            <a:endParaRPr lang="bg-BG" sz="1200" dirty="0"/>
          </a:p>
        </p:txBody>
      </p:sp>
      <p:sp>
        <p:nvSpPr>
          <p:cNvPr id="63" name="Rectangle 62"/>
          <p:cNvSpPr/>
          <p:nvPr/>
        </p:nvSpPr>
        <p:spPr>
          <a:xfrm>
            <a:off x="4030982" y="4846924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6.2 Шах             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24" name="Rectangle 1023"/>
          <p:cNvSpPr/>
          <p:nvPr/>
        </p:nvSpPr>
        <p:spPr>
          <a:xfrm>
            <a:off x="4021822" y="4377638"/>
            <a:ext cx="174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6.1 Табла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25" name="Rectangle 1024"/>
          <p:cNvSpPr/>
          <p:nvPr/>
        </p:nvSpPr>
        <p:spPr>
          <a:xfrm>
            <a:off x="4030982" y="3861048"/>
            <a:ext cx="174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5.2 Седем стъпки     </a:t>
            </a:r>
          </a:p>
          <a:p>
            <a:r>
              <a:rPr lang="bg-BG" sz="1200" dirty="0" smtClean="0"/>
              <a:t>(Немски танц)</a:t>
            </a:r>
            <a:endParaRPr lang="bg-BG" sz="1200" dirty="0"/>
          </a:p>
        </p:txBody>
      </p:sp>
      <p:sp>
        <p:nvSpPr>
          <p:cNvPr id="1027" name="Rectangle 1026"/>
          <p:cNvSpPr/>
          <p:nvPr/>
        </p:nvSpPr>
        <p:spPr>
          <a:xfrm>
            <a:off x="4082353" y="3369836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5.1 Не се сърди, човече!                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28" name="Rectangle 1027"/>
          <p:cNvSpPr/>
          <p:nvPr/>
        </p:nvSpPr>
        <p:spPr>
          <a:xfrm>
            <a:off x="4082353" y="2924944"/>
            <a:ext cx="212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4.3 Камък-ножица-хартия </a:t>
            </a:r>
          </a:p>
          <a:p>
            <a:r>
              <a:rPr lang="bg-BG" sz="1200" dirty="0"/>
              <a:t>(Универсална игра)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4054230" y="2401093"/>
            <a:ext cx="15164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4.2 Морски шах     </a:t>
            </a:r>
          </a:p>
          <a:p>
            <a:r>
              <a:rPr lang="ru-RU" sz="1200" dirty="0"/>
              <a:t>(Игра за рисуване</a:t>
            </a:r>
            <a:r>
              <a:rPr lang="ru-RU" dirty="0"/>
              <a:t>)</a:t>
            </a:r>
          </a:p>
        </p:txBody>
      </p:sp>
      <p:sp>
        <p:nvSpPr>
          <p:cNvPr id="1030" name="Rectangle 1029"/>
          <p:cNvSpPr/>
          <p:nvPr/>
        </p:nvSpPr>
        <p:spPr>
          <a:xfrm>
            <a:off x="4063390" y="1874313"/>
            <a:ext cx="151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4.1 Петанка         </a:t>
            </a:r>
          </a:p>
          <a:p>
            <a:r>
              <a:rPr lang="ru-RU" sz="1200" dirty="0"/>
              <a:t>(Игра на открито)</a:t>
            </a:r>
          </a:p>
        </p:txBody>
      </p:sp>
      <p:sp>
        <p:nvSpPr>
          <p:cNvPr id="1033" name="Rectangle 1032"/>
          <p:cNvSpPr/>
          <p:nvPr/>
        </p:nvSpPr>
        <p:spPr>
          <a:xfrm>
            <a:off x="4016534" y="1340768"/>
            <a:ext cx="155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3.3 Монополи      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4063390" y="827539"/>
            <a:ext cx="1642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3.2 Мат </a:t>
            </a:r>
            <a:r>
              <a:rPr lang="ru-RU" sz="1200" b="1" dirty="0" smtClean="0"/>
              <a:t>Скрабъл </a:t>
            </a:r>
            <a:endParaRPr lang="ru-RU" sz="1200" b="1" dirty="0"/>
          </a:p>
          <a:p>
            <a:r>
              <a:rPr lang="ru-RU" sz="1200" dirty="0" smtClean="0"/>
              <a:t>(</a:t>
            </a:r>
            <a:r>
              <a:rPr lang="ru-RU" sz="1200" dirty="0"/>
              <a:t>Игра върху дъска)</a:t>
            </a:r>
          </a:p>
        </p:txBody>
      </p:sp>
      <p:sp>
        <p:nvSpPr>
          <p:cNvPr id="1035" name="Rectangle 1034"/>
          <p:cNvSpPr/>
          <p:nvPr/>
        </p:nvSpPr>
        <p:spPr>
          <a:xfrm>
            <a:off x="4021822" y="236259"/>
            <a:ext cx="1796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3.1 Черен Джек        </a:t>
            </a:r>
          </a:p>
          <a:p>
            <a:r>
              <a:rPr lang="ru-RU" sz="1200" dirty="0"/>
              <a:t>(Игра с карти)</a:t>
            </a:r>
          </a:p>
        </p:txBody>
      </p:sp>
      <p:sp>
        <p:nvSpPr>
          <p:cNvPr id="1036" name="Rectangle 1035"/>
          <p:cNvSpPr/>
          <p:nvPr/>
        </p:nvSpPr>
        <p:spPr>
          <a:xfrm>
            <a:off x="711542" y="6073600"/>
            <a:ext cx="181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2.3 Комбинация 9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37" name="Rectangle 1036"/>
          <p:cNvSpPr/>
          <p:nvPr/>
        </p:nvSpPr>
        <p:spPr>
          <a:xfrm>
            <a:off x="711542" y="5523969"/>
            <a:ext cx="206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2.2 Не се сърди, човече!  </a:t>
            </a:r>
          </a:p>
          <a:p>
            <a:r>
              <a:rPr lang="ru-RU" sz="1200" dirty="0"/>
              <a:t>(Игра върху дъска)</a:t>
            </a:r>
          </a:p>
        </p:txBody>
      </p:sp>
      <p:sp>
        <p:nvSpPr>
          <p:cNvPr id="1038" name="Rectangle 1037"/>
          <p:cNvSpPr/>
          <p:nvPr/>
        </p:nvSpPr>
        <p:spPr>
          <a:xfrm>
            <a:off x="737978" y="5069413"/>
            <a:ext cx="1266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/>
              <a:t>2.1 Скамбалове </a:t>
            </a:r>
          </a:p>
          <a:p>
            <a:r>
              <a:rPr lang="bg-BG" sz="1200" dirty="0" smtClean="0"/>
              <a:t>(Игра с топчета)</a:t>
            </a:r>
            <a:endParaRPr lang="bg-BG" sz="1200" dirty="0"/>
          </a:p>
        </p:txBody>
      </p:sp>
      <p:sp>
        <p:nvSpPr>
          <p:cNvPr id="1039" name="Rectangle 1038"/>
          <p:cNvSpPr/>
          <p:nvPr/>
        </p:nvSpPr>
        <p:spPr>
          <a:xfrm flipH="1">
            <a:off x="737978" y="4569925"/>
            <a:ext cx="2163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1.8 Домино</a:t>
            </a:r>
          </a:p>
        </p:txBody>
      </p:sp>
      <p:sp>
        <p:nvSpPr>
          <p:cNvPr id="1040" name="Rectangle 1039"/>
          <p:cNvSpPr/>
          <p:nvPr/>
        </p:nvSpPr>
        <p:spPr>
          <a:xfrm>
            <a:off x="737978" y="3950156"/>
            <a:ext cx="1567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/>
              <a:t>1.7 Игра с десет зара</a:t>
            </a:r>
            <a:endParaRPr lang="bg-BG" sz="1200" b="1" dirty="0"/>
          </a:p>
        </p:txBody>
      </p:sp>
      <p:sp>
        <p:nvSpPr>
          <p:cNvPr id="1041" name="Rectangle 1040"/>
          <p:cNvSpPr/>
          <p:nvPr/>
        </p:nvSpPr>
        <p:spPr>
          <a:xfrm>
            <a:off x="737978" y="3287897"/>
            <a:ext cx="181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1.6 Свържете 4        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Игра върху дъска)</a:t>
            </a:r>
          </a:p>
        </p:txBody>
      </p:sp>
      <p:sp>
        <p:nvSpPr>
          <p:cNvPr id="1042" name="Rectangle 1041"/>
          <p:cNvSpPr/>
          <p:nvPr/>
        </p:nvSpPr>
        <p:spPr>
          <a:xfrm>
            <a:off x="760112" y="2737035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1.5 Морска битка        </a:t>
            </a:r>
          </a:p>
          <a:p>
            <a:r>
              <a:rPr lang="ru-RU" sz="1200" dirty="0"/>
              <a:t>(Игра за рисуване)</a:t>
            </a:r>
          </a:p>
        </p:txBody>
      </p:sp>
      <p:sp>
        <p:nvSpPr>
          <p:cNvPr id="1043" name="Rectangle 1042"/>
          <p:cNvSpPr/>
          <p:nvPr/>
        </p:nvSpPr>
        <p:spPr>
          <a:xfrm>
            <a:off x="739564" y="2090704"/>
            <a:ext cx="162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1.4 Танграма          </a:t>
            </a:r>
          </a:p>
          <a:p>
            <a:r>
              <a:rPr lang="bg-BG" sz="1200" dirty="0"/>
              <a:t>(Пъзел)</a:t>
            </a:r>
          </a:p>
        </p:txBody>
      </p:sp>
    </p:spTree>
    <p:extLst>
      <p:ext uri="{BB962C8B-B14F-4D97-AF65-F5344CB8AC3E}">
        <p14:creationId xmlns:p14="http://schemas.microsoft.com/office/powerpoint/2010/main" val="58713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708919"/>
            <a:ext cx="2736304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Какви са ползите за човека при игра: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Играта е забавна.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Взаимодействието изгражда човешки взаимоотношения.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Играта засилва креативността.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Проблемите се решават игрово.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Когато играете, трябва да обърнете внимание на правилата.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393" y="2708918"/>
            <a:ext cx="2952328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Играта променя традиционния модел на обучение и учебното поведение;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Интересът е предизвикат;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Мотивацията е насърчена;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Състезателният модел е стимул за социализация;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Игрите симулират реалността като модел;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Играта създава спокойна и весела среда.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41" y="236255"/>
            <a:ext cx="27622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535"/>
            <a:ext cx="2609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32332" y="255746"/>
            <a:ext cx="2904163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обучението по математика игрите: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повишават мотивацията за учене и удоволствието от познанието; предизвикват радостни емоции;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развиват умения за комуникация и работа в екип; 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анализа се развиват говорни и езикови умения, а при някои игри – и двигателни умения.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математиката, както и в играта, обикновено се възпроизвеждат модели от реалния живот.</a:t>
            </a:r>
          </a:p>
          <a:p>
            <a:r>
              <a:rPr lang="bg-B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игрите се използват стратегии и се следват точни правила.</a:t>
            </a:r>
            <a:endParaRPr lang="bg-B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1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4249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ДА ПОЛЗВАМЕ НАРЪЧНИКА?</a:t>
            </a:r>
            <a:endParaRPr lang="bg-BG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0147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/>
              <a:t>Всяка глава на този наръчник обикновено </a:t>
            </a:r>
            <a:r>
              <a:rPr lang="bg-BG" b="1" dirty="0" smtClean="0"/>
              <a:t>се състои от </a:t>
            </a:r>
            <a:endParaRPr lang="bg-BG" dirty="0"/>
          </a:p>
        </p:txBody>
      </p:sp>
      <p:pic>
        <p:nvPicPr>
          <p:cNvPr id="11" name="Grafik 10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37" y="970363"/>
            <a:ext cx="2390094" cy="3111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55976" y="924637"/>
            <a:ext cx="2664296" cy="297004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bg-BG" sz="1700" b="1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Предварителни бележки към урока</a:t>
            </a:r>
          </a:p>
          <a:p>
            <a:r>
              <a:rPr lang="bg-BG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с цели, кратки съвети относно средствата, материалите и организацията им,  с описание на урока и други полезни бележки, които следва да се прочетат от учителя , когато подготвя урока</a:t>
            </a:r>
            <a:r>
              <a:rPr lang="bg-BG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bg-BG" sz="1700" b="1" cap="small" dirty="0"/>
          </a:p>
        </p:txBody>
      </p:sp>
      <p:pic>
        <p:nvPicPr>
          <p:cNvPr id="14" name="Grafik 1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3" y="4171434"/>
            <a:ext cx="1701165" cy="25776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Grafik 10737426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86" y="4308186"/>
            <a:ext cx="1708150" cy="23304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0698" y="4194551"/>
            <a:ext cx="1853176" cy="255454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Работна таблица за учащите </a:t>
            </a:r>
          </a:p>
          <a:p>
            <a:r>
              <a:rPr lang="bg-BG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 празни места и свободни пространства, които да бъдат запълвани от учащия по време на урока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22830" y="2204958"/>
            <a:ext cx="533145" cy="26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5796136" y="4330307"/>
            <a:ext cx="12961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b="1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Работна таблица за </a:t>
            </a:r>
            <a:r>
              <a:rPr lang="bg-BG" sz="1600" b="1" cap="sm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учителите</a:t>
            </a:r>
          </a:p>
          <a:p>
            <a:r>
              <a:rPr lang="bg-BG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Като </a:t>
            </a:r>
            <a:r>
              <a:rPr lang="bg-BG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основа работата им по време на урока</a:t>
            </a:r>
          </a:p>
        </p:txBody>
      </p:sp>
      <p:pic>
        <p:nvPicPr>
          <p:cNvPr id="19" name="Grafik 1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68" y="2204958"/>
            <a:ext cx="1808632" cy="237617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7355536" y="4566086"/>
            <a:ext cx="1808632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600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Копиране на шаблона и на други материали, </a:t>
            </a:r>
            <a:r>
              <a:rPr lang="bg-BG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bg-BG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 които учителят може да подготви урока си по-лесно</a:t>
            </a:r>
          </a:p>
        </p:txBody>
      </p:sp>
    </p:spTree>
    <p:extLst>
      <p:ext uri="{BB962C8B-B14F-4D97-AF65-F5344CB8AC3E}">
        <p14:creationId xmlns:p14="http://schemas.microsoft.com/office/powerpoint/2010/main" val="192073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1"/>
            <a:ext cx="7632848" cy="66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992</Words>
  <Application>Microsoft Office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Radost</dc:creator>
  <cp:lastModifiedBy>Radost</cp:lastModifiedBy>
  <cp:revision>44</cp:revision>
  <dcterms:created xsi:type="dcterms:W3CDTF">2018-04-01T14:54:15Z</dcterms:created>
  <dcterms:modified xsi:type="dcterms:W3CDTF">2018-04-02T08:55:11Z</dcterms:modified>
</cp:coreProperties>
</file>